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7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49" r:id="rId2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89" Type="http://schemas.openxmlformats.org/officeDocument/2006/relationships/slide" Target="slides/slide173.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4ADC45D6-6C54-447A-827D-0225C30A3D0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573B58-D242-4897-B78B-C3773A1F8C5D}"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18" name="Rectangle 2">
            <a:extLst>
              <a:ext uri="{FF2B5EF4-FFF2-40B4-BE49-F238E27FC236}">
                <a16:creationId xmlns:a16="http://schemas.microsoft.com/office/drawing/2014/main" id="{8C534977-EEC3-31A0-9619-1BEFD1147192}"/>
              </a:ext>
            </a:extLst>
          </p:cNvPr>
          <p:cNvSpPr>
            <a:spLocks noGrp="1" noChangeArrowheads="1"/>
          </p:cNvSpPr>
          <p:nvPr>
            <p:ph type="title"/>
          </p:nvPr>
        </p:nvSpPr>
        <p:spPr>
          <a:xfrm>
            <a:off x="0" y="0"/>
          </a:xfrm>
        </p:spPr>
        <p:txBody>
          <a:bodyPr/>
          <a:lstStyle/>
          <a:p>
            <a:r>
              <a:rPr lang="en-US" altLang="zh-CN" sz="3200">
                <a:ea typeface="宋体" panose="02010600030101010101" pitchFamily="2" charset="-122"/>
              </a:rPr>
              <a:t>CIO Council XML Web Services Initiative</a:t>
            </a:r>
          </a:p>
        </p:txBody>
      </p:sp>
      <p:sp>
        <p:nvSpPr>
          <p:cNvPr id="9219" name="Rectangle 3">
            <a:extLst>
              <a:ext uri="{FF2B5EF4-FFF2-40B4-BE49-F238E27FC236}">
                <a16:creationId xmlns:a16="http://schemas.microsoft.com/office/drawing/2014/main" id="{C2E4CCA2-27B7-C93D-61B3-4120FE4B6A67}"/>
              </a:ext>
            </a:extLst>
          </p:cNvPr>
          <p:cNvSpPr>
            <a:spLocks noGrp="1" noChangeArrowheads="1"/>
          </p:cNvSpPr>
          <p:nvPr>
            <p:ph type="body" idx="1"/>
          </p:nvPr>
        </p:nvSpPr>
        <p:spPr/>
        <p:txBody>
          <a:bodyPr/>
          <a:lstStyle/>
          <a:p>
            <a:pPr>
              <a:lnSpc>
                <a:spcPct val="80000"/>
              </a:lnSpc>
            </a:pPr>
            <a:r>
              <a:rPr lang="en-US" altLang="zh-CN" sz="2000" b="1">
                <a:ea typeface="宋体" panose="02010600030101010101" pitchFamily="2" charset="-122"/>
              </a:rPr>
              <a:t>The Federal Enterprise Architecture Program Management Office (FEA-PMO)</a:t>
            </a:r>
            <a:r>
              <a:rPr lang="en-US" altLang="zh-CN" sz="2000">
                <a:ea typeface="宋体" panose="02010600030101010101" pitchFamily="2" charset="-122"/>
              </a:rPr>
              <a:t> was established on February 6, 2002, in accordance with direction issued by the Associate Director for Information (IT) and E-Government, Office of Management and Budget (OMB). The lack of a Federal Enterprise Architecture had been cited by the 2001 Quicksilver E-Government Task Force as a key barrier to the success of the 24 Presidential Priority E-Government initiatives approved by the President's Management Council in October 2001. </a:t>
            </a:r>
          </a:p>
          <a:p>
            <a:pPr>
              <a:lnSpc>
                <a:spcPct val="80000"/>
              </a:lnSpc>
            </a:pPr>
            <a:r>
              <a:rPr lang="en-US" altLang="zh-CN" sz="2000">
                <a:ea typeface="宋体" panose="02010600030101010101" pitchFamily="2" charset="-122"/>
              </a:rPr>
              <a:t>The FEA-PMO manages and coordinates activities surrounding: </a:t>
            </a:r>
          </a:p>
          <a:p>
            <a:pPr lvl="1">
              <a:lnSpc>
                <a:spcPct val="80000"/>
              </a:lnSpc>
            </a:pPr>
            <a:r>
              <a:rPr lang="en-US" altLang="zh-CN" sz="1800" b="1">
                <a:ea typeface="宋体" panose="02010600030101010101" pitchFamily="2" charset="-122"/>
              </a:rPr>
              <a:t>The Federal Enterprise Architecture (FEA).</a:t>
            </a:r>
            <a:r>
              <a:rPr lang="en-US" altLang="zh-CN" sz="1800">
                <a:ea typeface="宋体" panose="02010600030101010101" pitchFamily="2" charset="-122"/>
              </a:rPr>
              <a:t> Definition of the Federal Enterprise Architecture through a set of Government-wide reference models focusing on business, performance, services and components, technologies and standards, and data and information. </a:t>
            </a:r>
          </a:p>
          <a:p>
            <a:pPr lvl="1">
              <a:lnSpc>
                <a:spcPct val="80000"/>
              </a:lnSpc>
            </a:pPr>
            <a:r>
              <a:rPr lang="en-US" altLang="zh-CN" sz="1800" b="1">
                <a:ea typeface="宋体" panose="02010600030101010101" pitchFamily="2" charset="-122"/>
              </a:rPr>
              <a:t>Solution Architects Working Group (SAWG).</a:t>
            </a:r>
            <a:r>
              <a:rPr lang="en-US" altLang="zh-CN" sz="1800">
                <a:ea typeface="宋体" panose="02010600030101010101" pitchFamily="2" charset="-122"/>
              </a:rPr>
              <a:t> Assist Federal Agencies with activities surrounding the technical design and implementation of their initiatives and to promote and communicate the principles of Component-Based Architecture and reuse.</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